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5" r:id="rId11"/>
    <p:sldId id="416" r:id="rId12"/>
    <p:sldId id="417" r:id="rId13"/>
    <p:sldId id="418" r:id="rId14"/>
    <p:sldId id="419" r:id="rId15"/>
    <p:sldId id="420" r:id="rId16"/>
    <p:sldId id="426" r:id="rId17"/>
    <p:sldId id="421" r:id="rId18"/>
    <p:sldId id="422" r:id="rId19"/>
    <p:sldId id="259" r:id="rId20"/>
    <p:sldId id="431" r:id="rId21"/>
    <p:sldId id="402" r:id="rId22"/>
    <p:sldId id="388" r:id="rId23"/>
    <p:sldId id="433" r:id="rId24"/>
    <p:sldId id="349" r:id="rId25"/>
    <p:sldId id="427" r:id="rId26"/>
    <p:sldId id="383" r:id="rId27"/>
    <p:sldId id="405" r:id="rId28"/>
    <p:sldId id="372" r:id="rId29"/>
    <p:sldId id="386" r:id="rId30"/>
    <p:sldId id="423" r:id="rId31"/>
    <p:sldId id="285" r:id="rId32"/>
    <p:sldId id="366" r:id="rId33"/>
    <p:sldId id="424" r:id="rId34"/>
    <p:sldId id="389" r:id="rId35"/>
    <p:sldId id="408" r:id="rId36"/>
    <p:sldId id="376" r:id="rId37"/>
    <p:sldId id="374" r:id="rId38"/>
    <p:sldId id="425" r:id="rId39"/>
    <p:sldId id="377" r:id="rId40"/>
    <p:sldId id="378" r:id="rId41"/>
    <p:sldId id="432" r:id="rId42"/>
    <p:sldId id="428" r:id="rId43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93"/>
    <p:restoredTop sz="94709"/>
  </p:normalViewPr>
  <p:slideViewPr>
    <p:cSldViewPr snapToGrid="0" snapToObjects="1">
      <p:cViewPr varScale="1">
        <p:scale>
          <a:sx n="153" d="100"/>
          <a:sy n="153" d="100"/>
        </p:scale>
        <p:origin x="15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  <p:sld r:id="rId5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7.xml"/><Relationship Id="rId2" Type="http://schemas.openxmlformats.org/officeDocument/2006/relationships/slide" Target="slides/slide34.xml"/><Relationship Id="rId1" Type="http://schemas.openxmlformats.org/officeDocument/2006/relationships/slide" Target="slides/slide31.xml"/><Relationship Id="rId5" Type="http://schemas.openxmlformats.org/officeDocument/2006/relationships/slide" Target="slides/slide40.xml"/><Relationship Id="rId4" Type="http://schemas.openxmlformats.org/officeDocument/2006/relationships/slide" Target="slides/slide39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33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92B4C29C-9864-8505-1231-B44EB1A0959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B5399DEB-DAE3-583B-2550-159F85AF5CF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00ADE7CB-0AC0-7A8B-D6EF-BD22E2F636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D140439-CAE7-5C46-8F03-A8E464B91999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0C6F293C-CC55-8CBA-50ED-ADCCA4B485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3A0FD3EB-FEED-D8F2-E02B-F1334061127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20931110-A732-FD80-BB7B-3629DD8261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5663CFD-0FE5-924F-BD90-F5818C5F199D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32815889-A87D-198D-3654-2B67BDF37DB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B5C68367-A635-5301-37B3-9F80AC46FF0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Key:</a:t>
            </a:r>
          </a:p>
          <a:p>
            <a:r>
              <a:rPr lang="en-US" altLang="en-US">
                <a:ea typeface="ＭＳ Ｐゴシック" panose="020B0600070205080204" pitchFamily="34" charset="-128"/>
              </a:rPr>
              <a:t>The quantification of the library is important to guarantee</a:t>
            </a:r>
          </a:p>
          <a:p>
            <a:r>
              <a:rPr lang="ja-JP" altLang="en-US">
                <a:ea typeface="ＭＳ Ｐゴシック" panose="020B0600070205080204" pitchFamily="34" charset="-128"/>
              </a:rPr>
              <a:t>“</a:t>
            </a:r>
            <a:r>
              <a:rPr lang="en-US" altLang="ja-JP">
                <a:ea typeface="ＭＳ Ｐゴシック" panose="020B0600070205080204" pitchFamily="34" charset="-128"/>
              </a:rPr>
              <a:t>1 molecule and 1 bead in a wate-in-oil</a:t>
            </a:r>
            <a:r>
              <a:rPr lang="ja-JP" altLang="en-US">
                <a:ea typeface="ＭＳ Ｐゴシック" panose="020B0600070205080204" pitchFamily="34" charset="-128"/>
              </a:rPr>
              <a:t>”</a:t>
            </a:r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53CBF21A-1C93-5C8A-A86A-6FA25B7CD5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1D20C684-CEF2-974E-A2D9-72497B388FD1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Slide Image Placeholder 1">
            <a:extLst>
              <a:ext uri="{FF2B5EF4-FFF2-40B4-BE49-F238E27FC236}">
                <a16:creationId xmlns:a16="http://schemas.microsoft.com/office/drawing/2014/main" id="{0E34D459-6A4C-0967-4DFD-9F29D85218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5298" name="Notes Placeholder 2">
            <a:extLst>
              <a:ext uri="{FF2B5EF4-FFF2-40B4-BE49-F238E27FC236}">
                <a16:creationId xmlns:a16="http://schemas.microsoft.com/office/drawing/2014/main" id="{99430460-D628-1D58-B74E-03095184345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chromatin immunoprecipitation (ChIP) </a:t>
            </a:r>
          </a:p>
        </p:txBody>
      </p:sp>
      <p:sp>
        <p:nvSpPr>
          <p:cNvPr id="55299" name="Slide Number Placeholder 3">
            <a:extLst>
              <a:ext uri="{FF2B5EF4-FFF2-40B4-BE49-F238E27FC236}">
                <a16:creationId xmlns:a16="http://schemas.microsoft.com/office/drawing/2014/main" id="{EDBB4C79-2A60-5E76-49D7-370C7859AC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AE6F86B-0DB5-4240-8878-46D2B5D36A9B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1/22/23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youtube.com/watch?v=MxkYa9XCvBQ" TargetMode="Externa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Slide Number Placeholder 1">
            <a:extLst>
              <a:ext uri="{FF2B5EF4-FFF2-40B4-BE49-F238E27FC236}">
                <a16:creationId xmlns:a16="http://schemas.microsoft.com/office/drawing/2014/main" id="{3A25B1D0-D947-0BA7-F01E-0F2E09335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6AB5FC0-C426-C045-8A28-C4752D74D61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7650" name="Title 2">
            <a:extLst>
              <a:ext uri="{FF2B5EF4-FFF2-40B4-BE49-F238E27FC236}">
                <a16:creationId xmlns:a16="http://schemas.microsoft.com/office/drawing/2014/main" id="{B25B58C1-E28A-EF06-AA62-5C66039F2FD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108950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emulsion PCR</a:t>
            </a:r>
          </a:p>
        </p:txBody>
      </p:sp>
      <p:sp>
        <p:nvSpPr>
          <p:cNvPr id="27651" name="TextBox 2">
            <a:extLst>
              <a:ext uri="{FF2B5EF4-FFF2-40B4-BE49-F238E27FC236}">
                <a16:creationId xmlns:a16="http://schemas.microsoft.com/office/drawing/2014/main" id="{2A4C42E6-A1EF-2EB5-919B-07D0CAEA56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7100" y="1989138"/>
            <a:ext cx="3800475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Water-in-oil emulsion PCR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(454 and Ion Torrent)</a:t>
            </a:r>
          </a:p>
        </p:txBody>
      </p:sp>
      <p:pic>
        <p:nvPicPr>
          <p:cNvPr id="27652" name="Picture 2" descr="Screenshot 2018-02-05 18.35.28.png">
            <a:extLst>
              <a:ext uri="{FF2B5EF4-FFF2-40B4-BE49-F238E27FC236}">
                <a16:creationId xmlns:a16="http://schemas.microsoft.com/office/drawing/2014/main" id="{57E37941-AF70-7FE7-2537-A97D1400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163" y="1087438"/>
            <a:ext cx="3538537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3" name="Picture 5" descr="Screenshot 2018-02-05 18.39.15.png">
            <a:extLst>
              <a:ext uri="{FF2B5EF4-FFF2-40B4-BE49-F238E27FC236}">
                <a16:creationId xmlns:a16="http://schemas.microsoft.com/office/drawing/2014/main" id="{7D6E5452-FDFB-F797-8340-9141FF0A55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083050"/>
            <a:ext cx="9144000" cy="127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Number Placeholder 1">
            <a:extLst>
              <a:ext uri="{FF2B5EF4-FFF2-40B4-BE49-F238E27FC236}">
                <a16:creationId xmlns:a16="http://schemas.microsoft.com/office/drawing/2014/main" id="{F971FD0C-7F2E-C359-D4FE-A2106DFE6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C609EB4-CF2B-954F-AB09-CED54FB7F395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9698" name="Title 2">
            <a:extLst>
              <a:ext uri="{FF2B5EF4-FFF2-40B4-BE49-F238E27FC236}">
                <a16:creationId xmlns:a16="http://schemas.microsoft.com/office/drawing/2014/main" id="{EB711785-E3F3-A636-A1FA-EE335A7F3FF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8625" y="122238"/>
            <a:ext cx="8258175" cy="854075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Massive independent amplifications – bridge PCR</a:t>
            </a:r>
          </a:p>
        </p:txBody>
      </p:sp>
      <p:pic>
        <p:nvPicPr>
          <p:cNvPr id="29699" name="Picture 3" descr="Screenshot 2018-02-05 18.41.23.png">
            <a:extLst>
              <a:ext uri="{FF2B5EF4-FFF2-40B4-BE49-F238E27FC236}">
                <a16:creationId xmlns:a16="http://schemas.microsoft.com/office/drawing/2014/main" id="{A1B8C460-80BE-99DE-92FA-DE5775C6A1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230313"/>
            <a:ext cx="8859838" cy="471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864688-F077-0C2D-0477-9692D4C3C35E}"/>
              </a:ext>
            </a:extLst>
          </p:cNvPr>
          <p:cNvGrpSpPr>
            <a:grpSpLocks/>
          </p:cNvGrpSpPr>
          <p:nvPr/>
        </p:nvGrpSpPr>
        <p:grpSpPr bwMode="auto">
          <a:xfrm>
            <a:off x="3417888" y="1385888"/>
            <a:ext cx="5545137" cy="4741862"/>
            <a:chOff x="3417339" y="1385888"/>
            <a:chExt cx="5545686" cy="4741862"/>
          </a:xfrm>
        </p:grpSpPr>
        <p:pic>
          <p:nvPicPr>
            <p:cNvPr id="31751" name="Picture 1">
              <a:extLst>
                <a:ext uri="{FF2B5EF4-FFF2-40B4-BE49-F238E27FC236}">
                  <a16:creationId xmlns:a16="http://schemas.microsoft.com/office/drawing/2014/main" id="{53D7D3B1-7A77-6E6F-80FA-90E8C2379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17339" y="2403475"/>
              <a:ext cx="5545686" cy="24312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752" name="TextBox 2">
              <a:extLst>
                <a:ext uri="{FF2B5EF4-FFF2-40B4-BE49-F238E27FC236}">
                  <a16:creationId xmlns:a16="http://schemas.microsoft.com/office/drawing/2014/main" id="{1E6DAA5F-4922-1425-0ECB-70C8CA79C3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086225" y="1385888"/>
              <a:ext cx="3800475" cy="8302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Water-in-oil emulsion PCR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(454 and Ion Torrent)</a:t>
              </a:r>
            </a:p>
          </p:txBody>
        </p:sp>
        <p:sp>
          <p:nvSpPr>
            <p:cNvPr id="31753" name="TextBox 3">
              <a:extLst>
                <a:ext uri="{FF2B5EF4-FFF2-40B4-BE49-F238E27FC236}">
                  <a16:creationId xmlns:a16="http://schemas.microsoft.com/office/drawing/2014/main" id="{91058337-BF12-C896-E078-68D1444E77C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432300" y="5295900"/>
              <a:ext cx="3109913" cy="831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Bridge PCR on slides</a:t>
              </a:r>
            </a:p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(Illumina)</a:t>
              </a:r>
            </a:p>
          </p:txBody>
        </p:sp>
      </p:grp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Title 1">
            <a:extLst>
              <a:ext uri="{FF2B5EF4-FFF2-40B4-BE49-F238E27FC236}">
                <a16:creationId xmlns:a16="http://schemas.microsoft.com/office/drawing/2014/main" id="{BA0BB8C2-9924-5917-ABFE-16DF2ED806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09563" y="274638"/>
            <a:ext cx="8570912" cy="7239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454 and Ion Torrent signal detectors</a:t>
            </a:r>
          </a:p>
        </p:txBody>
      </p:sp>
      <p:sp>
        <p:nvSpPr>
          <p:cNvPr id="33794" name="TextBox 3">
            <a:extLst>
              <a:ext uri="{FF2B5EF4-FFF2-40B4-BE49-F238E27FC236}">
                <a16:creationId xmlns:a16="http://schemas.microsoft.com/office/drawing/2014/main" id="{AA7FA629-570A-23B4-1C49-5DA2676463D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4988" y="4471988"/>
            <a:ext cx="24542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/>
              <a:t>454 technology, Nature 2005, 437: 376-380</a:t>
            </a:r>
          </a:p>
        </p:txBody>
      </p:sp>
      <p:sp>
        <p:nvSpPr>
          <p:cNvPr id="33795" name="Slide Number Placeholder 4">
            <a:extLst>
              <a:ext uri="{FF2B5EF4-FFF2-40B4-BE49-F238E27FC236}">
                <a16:creationId xmlns:a16="http://schemas.microsoft.com/office/drawing/2014/main" id="{D72C4E70-AE0F-7D21-1A15-01115CE4C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E9A02FE-981C-274E-976D-855586F04BB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3796" name="TextBox 6">
            <a:extLst>
              <a:ext uri="{FF2B5EF4-FFF2-40B4-BE49-F238E27FC236}">
                <a16:creationId xmlns:a16="http://schemas.microsoft.com/office/drawing/2014/main" id="{D5BAE31C-5806-063B-EFDF-61D88F16C4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5105400"/>
            <a:ext cx="40894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Sequencing by synthesis</a:t>
            </a:r>
          </a:p>
          <a:p>
            <a:pPr eaLnBrk="1" hangingPunct="1">
              <a:spcBef>
                <a:spcPct val="0"/>
              </a:spcBef>
              <a:buFontTx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Pyrosequencing (454)</a:t>
            </a:r>
          </a:p>
        </p:txBody>
      </p:sp>
      <p:pic>
        <p:nvPicPr>
          <p:cNvPr id="33797" name="Picture 11" descr="Picture 4.png">
            <a:extLst>
              <a:ext uri="{FF2B5EF4-FFF2-40B4-BE49-F238E27FC236}">
                <a16:creationId xmlns:a16="http://schemas.microsoft.com/office/drawing/2014/main" id="{EC29620D-3ABC-AF52-F38F-F2D9F704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288" y="1617663"/>
            <a:ext cx="2009775" cy="200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8" name="TextBox 6">
            <a:extLst>
              <a:ext uri="{FF2B5EF4-FFF2-40B4-BE49-F238E27FC236}">
                <a16:creationId xmlns:a16="http://schemas.microsoft.com/office/drawing/2014/main" id="{C71AF7DF-BD04-9003-7859-C8F3AB01B8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51425" y="3949700"/>
            <a:ext cx="4056063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Ion Torrent technology is similar to 454 technology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The signal is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H</a:t>
            </a:r>
            <a:r>
              <a:rPr lang="en-US" altLang="en-US" sz="2400" baseline="30000">
                <a:solidFill>
                  <a:srgbClr val="FF0000"/>
                </a:solidFill>
                <a:latin typeface="Arial" panose="020B0604020202020204" pitchFamily="34" charset="0"/>
              </a:rPr>
              <a:t>+</a:t>
            </a:r>
            <a:r>
              <a:rPr lang="en-US" altLang="en-US" sz="2400" baseline="-25000">
                <a:solidFill>
                  <a:srgbClr val="FF0000"/>
                </a:solidFill>
                <a:latin typeface="Arial" panose="020B0604020202020204" pitchFamily="34" charset="0"/>
              </a:rPr>
              <a:t> </a:t>
            </a:r>
            <a:r>
              <a:rPr lang="en-US" altLang="en-US" sz="2400">
                <a:latin typeface="Arial" panose="020B0604020202020204" pitchFamily="34" charset="0"/>
              </a:rPr>
              <a:t>rather than pyrophosphate</a:t>
            </a:r>
            <a:endParaRPr lang="en-US" altLang="en-US" sz="2400" baseline="30000">
              <a:latin typeface="Arial" panose="020B0604020202020204" pitchFamily="34" charset="0"/>
            </a:endParaRPr>
          </a:p>
        </p:txBody>
      </p:sp>
      <p:pic>
        <p:nvPicPr>
          <p:cNvPr id="33799" name="Picture 2" descr="Screen Shot 2015-02-08 at 11.56.49 AM.png">
            <a:extLst>
              <a:ext uri="{FF2B5EF4-FFF2-40B4-BE49-F238E27FC236}">
                <a16:creationId xmlns:a16="http://schemas.microsoft.com/office/drawing/2014/main" id="{D74FE706-9306-CC79-4B2D-9CA6B75ED4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608138"/>
            <a:ext cx="4325938" cy="291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800" name="Rectangle 3">
            <a:hlinkClick r:id="rId5"/>
            <a:extLst>
              <a:ext uri="{FF2B5EF4-FFF2-40B4-BE49-F238E27FC236}">
                <a16:creationId xmlns:a16="http://schemas.microsoft.com/office/drawing/2014/main" id="{461A1FE1-4B76-B06C-4680-907A0BF4DB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24550" y="3657600"/>
            <a:ext cx="13795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  <a:hlinkClick r:id="rId5"/>
              </a:rPr>
              <a:t>Ion Torrent video</a:t>
            </a:r>
            <a:endParaRPr lang="en-US" altLang="en-US" sz="120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498475" y="1157288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216400" y="274638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4913" y="911225"/>
            <a:ext cx="5303837" cy="374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D67D8F-C12D-16C8-B615-EC3D1C88C737}"/>
              </a:ext>
            </a:extLst>
          </p:cNvPr>
          <p:cNvSpPr txBox="1"/>
          <p:nvPr/>
        </p:nvSpPr>
        <p:spPr>
          <a:xfrm>
            <a:off x="4216400" y="5041900"/>
            <a:ext cx="4673600" cy="1200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Two key technologies: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Bridge PCR</a:t>
            </a:r>
          </a:p>
          <a:p>
            <a:pPr marL="457200" indent="-457200" eaLnBrk="1" hangingPunct="1">
              <a:buFont typeface="+mj-lt"/>
              <a:buAutoNum type="arabicPeriod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pic>
        <p:nvPicPr>
          <p:cNvPr id="36869" name="Picture 2" descr="Screenshot 2018-02-05 22.55.24.png">
            <a:extLst>
              <a:ext uri="{FF2B5EF4-FFF2-40B4-BE49-F238E27FC236}">
                <a16:creationId xmlns:a16="http://schemas.microsoft.com/office/drawing/2014/main" id="{7DC94D18-1E07-F4C0-C18C-6B1C6A3BF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8" y="460375"/>
            <a:ext cx="3565525" cy="572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>
            <a:extLst>
              <a:ext uri="{FF2B5EF4-FFF2-40B4-BE49-F238E27FC236}">
                <a16:creationId xmlns:a16="http://schemas.microsoft.com/office/drawing/2014/main" id="{7A578E64-21A3-A0D6-D435-61C027B156D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</a:t>
            </a:r>
            <a:r>
              <a:rPr lang="en-US" i="1" dirty="0">
                <a:latin typeface="+mn-lt"/>
                <a:ea typeface="ＭＳ Ｐゴシック" charset="0"/>
                <a:cs typeface="ＭＳ Ｐゴシック" charset="0"/>
              </a:rPr>
              <a:t>versus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Ion Torrent </a:t>
            </a:r>
            <a:r>
              <a:rPr lang="en-US" dirty="0">
                <a:solidFill>
                  <a:schemeClr val="bg1">
                    <a:lumMod val="85000"/>
                  </a:schemeClr>
                </a:solidFill>
                <a:latin typeface="+mn-lt"/>
                <a:ea typeface="ＭＳ Ｐゴシック" charset="0"/>
                <a:cs typeface="ＭＳ Ｐゴシック" charset="0"/>
              </a:rPr>
              <a:t>&amp; 454</a:t>
            </a:r>
          </a:p>
        </p:txBody>
      </p:sp>
      <p:sp>
        <p:nvSpPr>
          <p:cNvPr id="38914" name="Slide Number Placeholder 4">
            <a:extLst>
              <a:ext uri="{FF2B5EF4-FFF2-40B4-BE49-F238E27FC236}">
                <a16:creationId xmlns:a16="http://schemas.microsoft.com/office/drawing/2014/main" id="{32CE5785-EE46-8EAB-9FED-92B05D756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460888A-8F8E-3E4C-AFD2-4F42560CECF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8915" name="TextBox 1">
            <a:extLst>
              <a:ext uri="{FF2B5EF4-FFF2-40B4-BE49-F238E27FC236}">
                <a16:creationId xmlns:a16="http://schemas.microsoft.com/office/drawing/2014/main" id="{7ADA9E46-7542-A8B6-A45D-2C3D3AE48D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1436688"/>
            <a:ext cx="55895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Illumina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Record signal per 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nucleotide position</a:t>
            </a:r>
            <a:r>
              <a:rPr lang="en-US" altLang="en-US" sz="2400">
                <a:latin typeface="Arial" panose="020B0604020202020204" pitchFamily="34" charset="0"/>
              </a:rPr>
              <a:t>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3FCD49-0298-2D2E-8475-01A1433018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94038" y="289401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0540CA-765C-E6C6-DF8C-550D20F8EE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82988" y="2894013"/>
            <a:ext cx="36671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5021AE-ECDF-F7E1-CB60-011AF957EC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37138" y="289401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DFB2B08-B738-46A8-CC64-9768DA05E7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45013" y="2894013"/>
            <a:ext cx="4064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7BBDB-08FD-F2E4-D165-B183641825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02400" y="289401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F357F51-392A-D907-1378-5F6134972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26088" y="2894013"/>
            <a:ext cx="4016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88C48F-26C4-7768-3507-4B71BF0C4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450" y="2894013"/>
            <a:ext cx="4032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5DD9962-8D1F-1704-3F03-CD1B4A2BCD3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35425" y="2894013"/>
            <a:ext cx="4238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5DBF143-485E-EDD9-035E-35A08EA8B9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60713" y="47688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53E5801-9D74-9611-B476-858B0FCEFC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49663" y="4768850"/>
            <a:ext cx="366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6D2541-9EAF-3746-CD99-7DE645EEB4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03813" y="47688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7C525C4-3AD0-0B08-8232-9C5B6E0B3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11688" y="4768850"/>
            <a:ext cx="40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23CCDBF-DDD1-8621-2EA1-8C0B91FB20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9075" y="47688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4DC0C3F-D177-A9B6-9972-CEB9706DB4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92763" y="4768850"/>
            <a:ext cx="401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0BB8C33-4FDB-44FD-30B4-068E56620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0125" y="4768850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6E0411-6040-5323-5662-54FF88FBA2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02100" y="4768850"/>
            <a:ext cx="423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14DB009-CDEB-3FFE-95BB-E1A10C5417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38350" y="5678488"/>
            <a:ext cx="514667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Sequencing errors at homopolymers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CD2CE30-290A-8642-C3D1-79773085BE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60538" y="3584575"/>
            <a:ext cx="6164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latin typeface="Arial" panose="020B0604020202020204" pitchFamily="34" charset="0"/>
              </a:rPr>
              <a:t>Life technology Ion Torrent </a:t>
            </a:r>
            <a:r>
              <a:rPr lang="en-US" altLang="en-US" sz="2400" b="1">
                <a:solidFill>
                  <a:srgbClr val="D9D9D9"/>
                </a:solidFill>
                <a:latin typeface="Arial" panose="020B0604020202020204" pitchFamily="34" charset="0"/>
              </a:rPr>
              <a:t>&amp; Roche 454</a:t>
            </a:r>
            <a:endParaRPr lang="en-US" altLang="en-US" sz="2400">
              <a:solidFill>
                <a:srgbClr val="D9D9D9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Record signal per </a:t>
            </a:r>
            <a:r>
              <a:rPr lang="en-US" altLang="en-US" sz="2400" b="1">
                <a:solidFill>
                  <a:srgbClr val="FF0000"/>
                </a:solidFill>
                <a:latin typeface="Arial" panose="020B0604020202020204" pitchFamily="34" charset="0"/>
              </a:rPr>
              <a:t>nucleotide type</a:t>
            </a:r>
            <a:r>
              <a:rPr lang="en-US" altLang="en-US" sz="2400">
                <a:latin typeface="Arial" panose="020B0604020202020204" pitchFamily="34" charset="0"/>
              </a:rPr>
              <a:t>:</a:t>
            </a:r>
            <a:endParaRPr lang="en-US" altLang="en-US" sz="2400" b="1">
              <a:solidFill>
                <a:srgbClr val="FF0000"/>
              </a:solidFill>
              <a:latin typeface="Arial" panose="020B0604020202020204" pitchFamily="34" charset="0"/>
            </a:endParaRPr>
          </a:p>
        </p:txBody>
      </p:sp>
      <p:sp>
        <p:nvSpPr>
          <p:cNvPr id="38934" name="TextBox 24">
            <a:extLst>
              <a:ext uri="{FF2B5EF4-FFF2-40B4-BE49-F238E27FC236}">
                <a16:creationId xmlns:a16="http://schemas.microsoft.com/office/drawing/2014/main" id="{B3379A99-CFF1-C642-D64E-AF393DE97C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65463" y="23669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8935" name="TextBox 25">
            <a:extLst>
              <a:ext uri="{FF2B5EF4-FFF2-40B4-BE49-F238E27FC236}">
                <a16:creationId xmlns:a16="http://schemas.microsoft.com/office/drawing/2014/main" id="{E1E793AF-7F90-CFE0-83A4-66E5E30537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4413" y="2366963"/>
            <a:ext cx="366712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</a:t>
            </a:r>
          </a:p>
        </p:txBody>
      </p:sp>
      <p:sp>
        <p:nvSpPr>
          <p:cNvPr id="38936" name="TextBox 26">
            <a:extLst>
              <a:ext uri="{FF2B5EF4-FFF2-40B4-BE49-F238E27FC236}">
                <a16:creationId xmlns:a16="http://schemas.microsoft.com/office/drawing/2014/main" id="{AAC8DCA6-9342-65E8-74D9-7F275F6A37F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8563" y="23669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8937" name="TextBox 27">
            <a:extLst>
              <a:ext uri="{FF2B5EF4-FFF2-40B4-BE49-F238E27FC236}">
                <a16:creationId xmlns:a16="http://schemas.microsoft.com/office/drawing/2014/main" id="{602D925B-8947-DAA1-D4C9-238FE42C08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16438" y="2366963"/>
            <a:ext cx="4064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</a:t>
            </a:r>
          </a:p>
        </p:txBody>
      </p:sp>
      <p:sp>
        <p:nvSpPr>
          <p:cNvPr id="38938" name="TextBox 28">
            <a:extLst>
              <a:ext uri="{FF2B5EF4-FFF2-40B4-BE49-F238E27FC236}">
                <a16:creationId xmlns:a16="http://schemas.microsoft.com/office/drawing/2014/main" id="{AFC3F7BD-1A3A-B017-8AC3-35FCF1EB1D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3825" y="23669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8939" name="TextBox 29">
            <a:extLst>
              <a:ext uri="{FF2B5EF4-FFF2-40B4-BE49-F238E27FC236}">
                <a16:creationId xmlns:a16="http://schemas.microsoft.com/office/drawing/2014/main" id="{6BDBF2F9-F280-B307-AB6F-640B288944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97513" y="2366963"/>
            <a:ext cx="4016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8940" name="TextBox 30">
            <a:extLst>
              <a:ext uri="{FF2B5EF4-FFF2-40B4-BE49-F238E27FC236}">
                <a16:creationId xmlns:a16="http://schemas.microsoft.com/office/drawing/2014/main" id="{0D4E84FC-3EA2-703B-325D-DDB29052E2F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84875" y="2366963"/>
            <a:ext cx="4032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</a:t>
            </a:r>
          </a:p>
        </p:txBody>
      </p:sp>
      <p:sp>
        <p:nvSpPr>
          <p:cNvPr id="38941" name="TextBox 31">
            <a:extLst>
              <a:ext uri="{FF2B5EF4-FFF2-40B4-BE49-F238E27FC236}">
                <a16:creationId xmlns:a16="http://schemas.microsoft.com/office/drawing/2014/main" id="{F091EA65-C60A-E6A4-1EA6-8CB71D3618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06850" y="2366963"/>
            <a:ext cx="423863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5-10%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Oxford Nanopore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1800">
                <a:ea typeface="ＭＳ Ｐゴシック" panose="020B0600070205080204" pitchFamily="34" charset="-128"/>
              </a:rPr>
              <a:t>A promising technology</a:t>
            </a: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(~5-15%)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50178" name="Picture 3">
            <a:extLst>
              <a:ext uri="{FF2B5EF4-FFF2-40B4-BE49-F238E27FC236}">
                <a16:creationId xmlns:a16="http://schemas.microsoft.com/office/drawing/2014/main" id="{6F7ADCA1-26D4-1483-BF88-9D3AC43EB6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50" y="998538"/>
            <a:ext cx="7459663" cy="5592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Title 1">
            <a:extLst>
              <a:ext uri="{FF2B5EF4-FFF2-40B4-BE49-F238E27FC236}">
                <a16:creationId xmlns:a16="http://schemas.microsoft.com/office/drawing/2014/main" id="{B537DC95-3720-A480-703B-655632F91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2226" name="Slide Number Placeholder 3">
            <a:extLst>
              <a:ext uri="{FF2B5EF4-FFF2-40B4-BE49-F238E27FC236}">
                <a16:creationId xmlns:a16="http://schemas.microsoft.com/office/drawing/2014/main" id="{3D9DBB48-9822-4B22-B2B3-88BD48C2115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BD2967-09E3-1049-8910-AFA8B9BEFB60}" type="slidenum">
              <a:rPr lang="en-US" altLang="en-US" sz="1200" smtClean="0">
                <a:solidFill>
                  <a:srgbClr val="898989"/>
                </a:solidFill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solidFill>
                <a:srgbClr val="898989"/>
              </a:solidFill>
              <a:latin typeface="Calibri" panose="020F0502020204030204" pitchFamily="34" charset="0"/>
            </a:endParaRPr>
          </a:p>
        </p:txBody>
      </p:sp>
      <p:pic>
        <p:nvPicPr>
          <p:cNvPr id="52227" name="Picture 16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2EA4C2F3-F2B3-9887-A4BA-898A5207AF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35100"/>
            <a:ext cx="7315200" cy="4921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1650" y="2770188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1314450"/>
            <a:ext cx="38989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75" y="5075238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84300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6" name="Picture 2">
            <a:extLst>
              <a:ext uri="{FF2B5EF4-FFF2-40B4-BE49-F238E27FC236}">
                <a16:creationId xmlns:a16="http://schemas.microsoft.com/office/drawing/2014/main" id="{E29A1174-F71A-0A8F-274B-94C2F2C32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725" y="3136900"/>
            <a:ext cx="3008313" cy="300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B7962-23A0-9856-44AB-0A79235BD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latin typeface="+mn-lt"/>
              </a:rPr>
              <a:t>Typical reads in different platforms</a:t>
            </a:r>
          </a:p>
        </p:txBody>
      </p:sp>
      <p:pic>
        <p:nvPicPr>
          <p:cNvPr id="53250" name="Picture 4">
            <a:extLst>
              <a:ext uri="{FF2B5EF4-FFF2-40B4-BE49-F238E27FC236}">
                <a16:creationId xmlns:a16="http://schemas.microsoft.com/office/drawing/2014/main" id="{0FEBC694-AF0A-0C34-AD01-F9FC1C4D5E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43013"/>
            <a:ext cx="9047163" cy="3697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1" name="TextBox 3">
            <a:extLst>
              <a:ext uri="{FF2B5EF4-FFF2-40B4-BE49-F238E27FC236}">
                <a16:creationId xmlns:a16="http://schemas.microsoft.com/office/drawing/2014/main" id="{45E1B925-07B9-DE62-4D93-CF91C978D0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8213" y="5213350"/>
            <a:ext cx="2255837" cy="107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latin typeface="Arial" panose="020B0604020202020204" pitchFamily="34" charset="0"/>
              </a:rPr>
              <a:t>Read length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>
                <a:latin typeface="Arial" panose="020B0604020202020204" pitchFamily="34" charset="0"/>
              </a:rPr>
              <a:t>Read quality</a:t>
            </a:r>
          </a:p>
        </p:txBody>
      </p:sp>
      <p:sp>
        <p:nvSpPr>
          <p:cNvPr id="53252" name="Slide Number Placeholder 2">
            <a:extLst>
              <a:ext uri="{FF2B5EF4-FFF2-40B4-BE49-F238E27FC236}">
                <a16:creationId xmlns:a16="http://schemas.microsoft.com/office/drawing/2014/main" id="{360A5AA0-F2BB-7C33-4645-89FB67BE8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63054FB-4C20-D14D-A745-30BCC328AEC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Title 1">
            <a:extLst>
              <a:ext uri="{FF2B5EF4-FFF2-40B4-BE49-F238E27FC236}">
                <a16:creationId xmlns:a16="http://schemas.microsoft.com/office/drawing/2014/main" id="{A7CFAF72-D725-9812-C046-844F9DAF50C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>
                <a:ea typeface="ＭＳ Ｐゴシック" panose="020B0600070205080204" pitchFamily="34" charset="-128"/>
              </a:rPr>
              <a:t>Applications of NGS</a:t>
            </a:r>
          </a:p>
        </p:txBody>
      </p:sp>
      <p:sp>
        <p:nvSpPr>
          <p:cNvPr id="54274" name="TextBox 2">
            <a:extLst>
              <a:ext uri="{FF2B5EF4-FFF2-40B4-BE49-F238E27FC236}">
                <a16:creationId xmlns:a16="http://schemas.microsoft.com/office/drawing/2014/main" id="{0FBCF074-16FE-CC87-8AB1-8A3EBFEF5C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8375" y="1576388"/>
            <a:ext cx="727868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Whole-genome sequencing/re-sequencing / target-region sequencing (Assembly, Variant discovery)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Genome-reduction sequencing (GBS, RAD-Seq)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RNA-Seq: differential expression, alternative splicing and variant discovery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Small RNA-Seq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ChIP-Seq: Elucidate DNA-protein interaction 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Metagenomics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r>
              <a:rPr lang="en-US" altLang="en-US" sz="2400"/>
              <a:t>Others</a:t>
            </a:r>
          </a:p>
          <a:p>
            <a:pPr eaLnBrk="1" hangingPunct="1">
              <a:spcBef>
                <a:spcPct val="0"/>
              </a:spcBef>
              <a:spcAft>
                <a:spcPts val="600"/>
              </a:spcAft>
              <a:buFont typeface="Calibri" panose="020F0502020204030204" pitchFamily="34" charset="0"/>
              <a:buAutoNum type="arabicPeriod"/>
            </a:pPr>
            <a:endParaRPr lang="en-US" altLang="en-US" sz="2400"/>
          </a:p>
        </p:txBody>
      </p:sp>
      <p:sp>
        <p:nvSpPr>
          <p:cNvPr id="54275" name="Slide Number Placeholder 3">
            <a:extLst>
              <a:ext uri="{FF2B5EF4-FFF2-40B4-BE49-F238E27FC236}">
                <a16:creationId xmlns:a16="http://schemas.microsoft.com/office/drawing/2014/main" id="{1FF8CE83-3512-47C4-7E8D-9C3ABB1C9B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B523C1-40EE-0842-B621-E96B8680AF5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but high errors (5-10%)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902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212226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hifi</a:t>
                      </a: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Slide Number Placeholder 1">
            <a:extLst>
              <a:ext uri="{FF2B5EF4-FFF2-40B4-BE49-F238E27FC236}">
                <a16:creationId xmlns:a16="http://schemas.microsoft.com/office/drawing/2014/main" id="{81EB4145-09B8-DB66-7A52-214C0124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6DDACB-768C-8949-BBE5-A40F159A4DE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0418" name="Title 2">
            <a:extLst>
              <a:ext uri="{FF2B5EF4-FFF2-40B4-BE49-F238E27FC236}">
                <a16:creationId xmlns:a16="http://schemas.microsoft.com/office/drawing/2014/main" id="{CAE253DF-3D12-4AB6-3545-1CC7E7F26E67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60419" name="TextBox 3">
            <a:extLst>
              <a:ext uri="{FF2B5EF4-FFF2-40B4-BE49-F238E27FC236}">
                <a16:creationId xmlns:a16="http://schemas.microsoft.com/office/drawing/2014/main" id="{3E162178-1D16-F3BC-8666-05E283328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60420" name="TextBox 3">
            <a:extLst>
              <a:ext uri="{FF2B5EF4-FFF2-40B4-BE49-F238E27FC236}">
                <a16:creationId xmlns:a16="http://schemas.microsoft.com/office/drawing/2014/main" id="{931D8F7A-CCA7-8AA8-D7C5-1515F0AED1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60421" name="TextBox 4">
            <a:extLst>
              <a:ext uri="{FF2B5EF4-FFF2-40B4-BE49-F238E27FC236}">
                <a16:creationId xmlns:a16="http://schemas.microsoft.com/office/drawing/2014/main" id="{F106CDF9-A3A1-6432-AF96-999B9F74DB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60422" name="TextBox 5">
            <a:extLst>
              <a:ext uri="{FF2B5EF4-FFF2-40B4-BE49-F238E27FC236}">
                <a16:creationId xmlns:a16="http://schemas.microsoft.com/office/drawing/2014/main" id="{1F93B76F-76D1-6AAF-DBC5-C338887ADA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7CB0C0E-5316-663F-FDBF-A9D716B3621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4" name="TextBox 11">
            <a:extLst>
              <a:ext uri="{FF2B5EF4-FFF2-40B4-BE49-F238E27FC236}">
                <a16:creationId xmlns:a16="http://schemas.microsoft.com/office/drawing/2014/main" id="{9DA2CE13-CC33-DA9E-4550-BFBBDAD08A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60425" name="TextBox 14">
            <a:extLst>
              <a:ext uri="{FF2B5EF4-FFF2-40B4-BE49-F238E27FC236}">
                <a16:creationId xmlns:a16="http://schemas.microsoft.com/office/drawing/2014/main" id="{51FA76C3-02C9-1711-8D14-E507BF965F5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1838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B09ACDA-3F55-E656-D6AB-6E7B9C7F721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7" name="TextBox 11">
            <a:extLst>
              <a:ext uri="{FF2B5EF4-FFF2-40B4-BE49-F238E27FC236}">
                <a16:creationId xmlns:a16="http://schemas.microsoft.com/office/drawing/2014/main" id="{B771F518-5391-073A-8E53-6D2261C4DE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DDAA612-71B0-4ACD-D41B-F5D4E1D0015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0429" name="Rectangle 21">
            <a:extLst>
              <a:ext uri="{FF2B5EF4-FFF2-40B4-BE49-F238E27FC236}">
                <a16:creationId xmlns:a16="http://schemas.microsoft.com/office/drawing/2014/main" id="{7CD6A0A3-DC7F-25BF-F45A-C1F6A1B146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60430" name="Rectangle 23">
            <a:extLst>
              <a:ext uri="{FF2B5EF4-FFF2-40B4-BE49-F238E27FC236}">
                <a16:creationId xmlns:a16="http://schemas.microsoft.com/office/drawing/2014/main" id="{66C3E40D-C458-4C3E-FB38-10EF958B82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Library preparation – Y-adaptor method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• per lane’</a:t>
            </a:r>
            <a:r>
              <a:rPr lang="en-US" altLang="ja-JP" sz="2400"/>
              <a:t>s data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• Multiplexing: To put multiple samples in a lane via using </a:t>
            </a:r>
            <a:r>
              <a:rPr lang="en-US" altLang="en-US" sz="2400" b="1">
                <a:solidFill>
                  <a:srgbClr val="17375E"/>
                </a:solidFill>
              </a:rPr>
              <a:t>DNA barcodes </a:t>
            </a:r>
            <a:r>
              <a:rPr lang="en-US" altLang="en-US" sz="240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16287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procedure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12850" y="1671638"/>
            <a:ext cx="6059488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Approaches for library preparation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>
                <a:latin typeface="Arial" panose="020B0604020202020204" pitchFamily="34" charset="0"/>
              </a:rPr>
              <a:t>Applications of various NGS tech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51238" y="2735263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The </a:t>
            </a: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700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1213" y="4152900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1238" y="3844925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594600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37422D24-B55E-FD17-ACA7-87694E90A729}"/>
              </a:ext>
            </a:extLst>
          </p:cNvPr>
          <p:cNvCxnSpPr/>
          <p:nvPr/>
        </p:nvCxnSpPr>
        <p:spPr>
          <a:xfrm rot="16200000" flipH="1">
            <a:off x="4682331" y="2159794"/>
            <a:ext cx="517525" cy="1588"/>
          </a:xfrm>
          <a:prstGeom prst="line">
            <a:avLst/>
          </a:prstGeom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31025</TotalTime>
  <Words>1301</Words>
  <Application>Microsoft Macintosh PowerPoint</Application>
  <PresentationFormat>On-screen Show (4:3)</PresentationFormat>
  <Paragraphs>353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Arial</vt:lpstr>
      <vt:lpstr>ＭＳ Ｐゴシック</vt:lpstr>
      <vt:lpstr>Calibri</vt:lpstr>
      <vt:lpstr>Calibri Light</vt:lpstr>
      <vt:lpstr>Verdana</vt:lpstr>
      <vt:lpstr>Courier New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Massive independent amplifications – emulsion PCR</vt:lpstr>
      <vt:lpstr>Massive independent amplifications – bridge PCR</vt:lpstr>
      <vt:lpstr>DNA amplification</vt:lpstr>
      <vt:lpstr>454 and Ion Torrent signal detectors</vt:lpstr>
      <vt:lpstr>Illumina</vt:lpstr>
      <vt:lpstr>Illumina sequencing</vt:lpstr>
      <vt:lpstr>Illumina Sequencers</vt:lpstr>
      <vt:lpstr>Illumina versus Ion Torrent &amp; 454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PowerPoint Presentation</vt:lpstr>
      <vt:lpstr>Typical reads in different platforms</vt:lpstr>
      <vt:lpstr>Applications of NGS</vt:lpstr>
      <vt:lpstr>Case study</vt:lpstr>
      <vt:lpstr>Sequence platforms</vt:lpstr>
      <vt:lpstr>Experimental design</vt:lpstr>
      <vt:lpstr>COMMON in all NGS platforms</vt:lpstr>
      <vt:lpstr>Library preparation – Y-adaptor method</vt:lpstr>
      <vt:lpstr>Multiplexing (DNA barcode/Index)</vt:lpstr>
      <vt:lpstr>Barcode / Index</vt:lpstr>
      <vt:lpstr>Single-end sequencing</vt:lpstr>
      <vt:lpstr>Paired-end sequencing</vt:lpstr>
      <vt:lpstr>Illumina platforms and terminologies Illumina video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216</cp:revision>
  <cp:lastPrinted>2011-03-25T16:13:09Z</cp:lastPrinted>
  <dcterms:created xsi:type="dcterms:W3CDTF">2012-03-28T06:01:44Z</dcterms:created>
  <dcterms:modified xsi:type="dcterms:W3CDTF">2023-01-23T19:00:56Z</dcterms:modified>
</cp:coreProperties>
</file>